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7"/>
  </p:notesMasterIdLst>
  <p:handoutMasterIdLst>
    <p:handoutMasterId r:id="rId38"/>
  </p:handoutMasterIdLst>
  <p:sldIdLst>
    <p:sldId id="256" r:id="rId16"/>
    <p:sldId id="259" r:id="rId17"/>
    <p:sldId id="636" r:id="rId18"/>
    <p:sldId id="638" r:id="rId19"/>
    <p:sldId id="608" r:id="rId20"/>
    <p:sldId id="643" r:id="rId21"/>
    <p:sldId id="650" r:id="rId22"/>
    <p:sldId id="645" r:id="rId23"/>
    <p:sldId id="618" r:id="rId24"/>
    <p:sldId id="630" r:id="rId25"/>
    <p:sldId id="619" r:id="rId26"/>
    <p:sldId id="647" r:id="rId27"/>
    <p:sldId id="628" r:id="rId28"/>
    <p:sldId id="646" r:id="rId29"/>
    <p:sldId id="622" r:id="rId30"/>
    <p:sldId id="629" r:id="rId31"/>
    <p:sldId id="639" r:id="rId32"/>
    <p:sldId id="648" r:id="rId33"/>
    <p:sldId id="649" r:id="rId34"/>
    <p:sldId id="652" r:id="rId35"/>
    <p:sldId id="572" r:id="rId36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  <a:srgbClr val="3366CC"/>
    <a:srgbClr val="006666"/>
    <a:srgbClr val="FF0000"/>
    <a:srgbClr val="003399"/>
    <a:srgbClr val="0000FF"/>
    <a:srgbClr val="264D74"/>
    <a:srgbClr val="0099CC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86371" autoAdjust="0"/>
  </p:normalViewPr>
  <p:slideViewPr>
    <p:cSldViewPr>
      <p:cViewPr varScale="1">
        <p:scale>
          <a:sx n="89" d="100"/>
          <a:sy n="89" d="100"/>
        </p:scale>
        <p:origin x="-1224" y="-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5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689242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376901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27/02/2015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.fr/en/documents/deliberations/approval/balancing-rules-grtgaz-tigf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mc.es/es-es/energ%C3%ADa/consultasp%C3%BAblicas.aspx" TargetMode="Externa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3528392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26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31</a:t>
            </a:r>
            <a:r>
              <a:rPr lang="en-GB" sz="4000" b="1" kern="0" baseline="30000" dirty="0" smtClean="0">
                <a:cs typeface="+mn-cs"/>
              </a:rPr>
              <a:t>st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</a:t>
            </a:r>
            <a:r>
              <a:rPr lang="en-GB" sz="2400" dirty="0" smtClean="0"/>
              <a:t>CMP: last development of OSBB proposal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980728"/>
            <a:ext cx="7704856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u="sng" dirty="0" smtClean="0"/>
              <a:t>NRAs reaction to OS proposal</a:t>
            </a:r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dirty="0" smtClean="0"/>
              <a:t>A </a:t>
            </a:r>
            <a:r>
              <a:rPr lang="en-US" sz="1700" b="1" dirty="0" smtClean="0"/>
              <a:t>common document for the Region </a:t>
            </a:r>
            <a:r>
              <a:rPr lang="en-US" sz="1700" dirty="0" smtClean="0"/>
              <a:t>– agreement by TSOs:</a:t>
            </a:r>
            <a:r>
              <a:rPr lang="en-US" sz="1700" b="1" dirty="0" smtClean="0"/>
              <a:t> TIGF, REN and </a:t>
            </a:r>
            <a:r>
              <a:rPr lang="en-US" sz="1700" b="1" dirty="0" err="1" smtClean="0"/>
              <a:t>Enagás</a:t>
            </a:r>
            <a:r>
              <a:rPr lang="en-US" sz="1700" b="1" dirty="0" smtClean="0"/>
              <a:t>,</a:t>
            </a:r>
            <a:r>
              <a:rPr lang="en-US" sz="1700" dirty="0" smtClean="0"/>
              <a:t> is required.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Positive evaluation</a:t>
            </a:r>
            <a:r>
              <a:rPr lang="en-US" sz="1700" dirty="0" smtClean="0"/>
              <a:t>, as a first step in the right direction to comply with European and national rules.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42925" indent="-342900" algn="just">
              <a:buFont typeface="Arial" pitchFamily="34" charset="0"/>
              <a:buChar char="•"/>
            </a:pPr>
            <a:r>
              <a:rPr lang="en-US" sz="1700" b="1" dirty="0" smtClean="0"/>
              <a:t>Methodology</a:t>
            </a:r>
            <a:r>
              <a:rPr lang="en-US" sz="1700" dirty="0" smtClean="0"/>
              <a:t>: it will start with conservative figures and it will continuing increasing the level of risk, once  parameters values will be changed. </a:t>
            </a:r>
          </a:p>
          <a:p>
            <a:pPr marL="542925" indent="-342900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Fixed parameters could be revised </a:t>
            </a:r>
            <a:r>
              <a:rPr lang="en-US" sz="1700" dirty="0" smtClean="0"/>
              <a:t>after the first year of application. 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b="1" dirty="0" smtClean="0"/>
              <a:t>Implementation date </a:t>
            </a:r>
            <a:r>
              <a:rPr lang="en-US" sz="1700" dirty="0" smtClean="0"/>
              <a:t>should be adapted to the application of daily auctions: November 2015.</a:t>
            </a:r>
          </a:p>
          <a:p>
            <a:pPr marL="534988" indent="-261938" algn="just">
              <a:buFont typeface="Arial" pitchFamily="34" charset="0"/>
              <a:buChar char="•"/>
            </a:pPr>
            <a:endParaRPr lang="en-US" sz="1700" dirty="0" smtClean="0"/>
          </a:p>
          <a:p>
            <a:pPr marL="534988" indent="-261938" algn="just">
              <a:buFont typeface="Arial" pitchFamily="34" charset="0"/>
              <a:buChar char="•"/>
            </a:pPr>
            <a:r>
              <a:rPr lang="en-US" sz="1700" dirty="0" smtClean="0"/>
              <a:t>A </a:t>
            </a:r>
            <a:r>
              <a:rPr lang="en-US" sz="1700" b="1" dirty="0" smtClean="0"/>
              <a:t>public consultation </a:t>
            </a:r>
            <a:r>
              <a:rPr lang="en-US" sz="1700" dirty="0" smtClean="0"/>
              <a:t>will take place </a:t>
            </a:r>
            <a:r>
              <a:rPr lang="en-US" sz="1700" b="1" dirty="0" smtClean="0"/>
              <a:t>in Spain </a:t>
            </a:r>
            <a:r>
              <a:rPr lang="en-US" sz="1700" dirty="0" smtClean="0"/>
              <a:t>when both methodologies are submitted (OS&amp;BB). </a:t>
            </a:r>
            <a:endParaRPr lang="en-US" sz="17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IV. </a:t>
            </a:r>
            <a:r>
              <a:rPr lang="en-GB" sz="2400" dirty="0" smtClean="0"/>
              <a:t>Balancing NC implementation in the three countries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1440160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FRANCE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91683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“Trading region South</a:t>
            </a:r>
            <a:r>
              <a:rPr lang="en-US" dirty="0" smtClean="0"/>
              <a:t>”, a single market zone including </a:t>
            </a:r>
            <a:r>
              <a:rPr lang="en-US" dirty="0" err="1" smtClean="0"/>
              <a:t>GRTgaz</a:t>
            </a:r>
            <a:r>
              <a:rPr lang="en-US" dirty="0" smtClean="0"/>
              <a:t> South zone and TIGF, will be implemented </a:t>
            </a:r>
            <a:r>
              <a:rPr lang="en-US" b="1" dirty="0" smtClean="0"/>
              <a:t>from 1 April 2015</a:t>
            </a:r>
            <a:r>
              <a:rPr lang="en-US" dirty="0" smtClean="0"/>
              <a:t>. Both TSOs will share a single trading point in southern France. They will keep two distinct balancing systems but they will use the same balancing marginal prices. </a:t>
            </a: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balancing network code will be fully implemented in France </a:t>
            </a:r>
            <a:r>
              <a:rPr lang="en-US" b="1" dirty="0" smtClean="0"/>
              <a:t>in October 2015</a:t>
            </a:r>
            <a:r>
              <a:rPr lang="en-US" dirty="0" smtClean="0"/>
              <a:t>, consistently with CRE deliberation of 15 January 2015: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www.cre.fr/en/documents/deliberations/approval/balancing-rules-grtgaz-tigf</a:t>
            </a:r>
            <a:endParaRPr lang="en-US" b="1" dirty="0" smtClean="0"/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1556792"/>
            <a:ext cx="1080120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SPAIN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2204864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September 2014, GTS (the Technical System Manager, the agent in charge of the balancing) –following article 52 - sent a justified request to the CNMC asking for an extension of the period to implement the code – </a:t>
            </a:r>
            <a:r>
              <a:rPr lang="en-US" b="1" dirty="0" smtClean="0"/>
              <a:t>by 1 October 2016</a:t>
            </a:r>
            <a:r>
              <a:rPr lang="en-US" dirty="0" smtClean="0"/>
              <a:t>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 smtClean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October 2014, CNMC accepted the request. The answer was also sent to European Commission and ACER.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 smtClean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The CNMC proposal of “</a:t>
            </a:r>
            <a:r>
              <a:rPr lang="en-US" b="1" dirty="0" smtClean="0"/>
              <a:t>Circular</a:t>
            </a:r>
            <a:r>
              <a:rPr lang="en-US" dirty="0" smtClean="0"/>
              <a:t>” to regulate the gas balancing is submitted to </a:t>
            </a:r>
            <a:r>
              <a:rPr lang="en-US" b="1" dirty="0" smtClean="0"/>
              <a:t>Public Consultation until 23 March 2015.</a:t>
            </a:r>
          </a:p>
          <a:p>
            <a:pPr marL="450850" indent="-450850" algn="just"/>
            <a:endParaRPr lang="en-US" sz="1600" dirty="0" smtClean="0">
              <a:solidFill>
                <a:srgbClr val="FF0000"/>
              </a:solidFill>
            </a:endParaRPr>
          </a:p>
          <a:p>
            <a:pPr marL="450850" indent="-450850" algn="ctr"/>
            <a:r>
              <a:rPr lang="en-US" sz="1600" b="1" dirty="0" smtClean="0">
                <a:hlinkClick r:id="rId2"/>
              </a:rPr>
              <a:t>http://www.cnmc.es/es-es/energ%C3%ADa/consultasp%C3%BAblicas.aspx</a:t>
            </a:r>
            <a:endParaRPr lang="en-US" sz="1600" b="1" dirty="0" smtClean="0"/>
          </a:p>
          <a:p>
            <a:pPr marL="450850" indent="-450850" algn="just"/>
            <a:endParaRPr lang="en-US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899592" y="8367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IV. Balancing NC implementation in the three countries 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1700808"/>
            <a:ext cx="1584176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PORTUGAL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227687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During this month, ERSE received from REN </a:t>
            </a:r>
            <a:r>
              <a:rPr lang="en-US" dirty="0" err="1" smtClean="0"/>
              <a:t>Gasodutos</a:t>
            </a:r>
            <a:r>
              <a:rPr lang="en-US" dirty="0" smtClean="0"/>
              <a:t> (TSO) – following </a:t>
            </a:r>
            <a:r>
              <a:rPr lang="en-US" dirty="0"/>
              <a:t>article 52 </a:t>
            </a:r>
            <a:r>
              <a:rPr lang="en-US" dirty="0" smtClean="0"/>
              <a:t>– a justified </a:t>
            </a:r>
            <a:r>
              <a:rPr lang="en-US" dirty="0"/>
              <a:t>request </a:t>
            </a:r>
            <a:r>
              <a:rPr lang="en-US" dirty="0" smtClean="0"/>
              <a:t>asking </a:t>
            </a:r>
            <a:r>
              <a:rPr lang="en-US" dirty="0"/>
              <a:t>for an extension of the period to implement the code – </a:t>
            </a:r>
            <a:r>
              <a:rPr lang="en-US" b="1" dirty="0"/>
              <a:t>by 1 October 2016</a:t>
            </a:r>
            <a:r>
              <a:rPr lang="en-US" dirty="0"/>
              <a:t>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ERSE is preparing the acceptance of </a:t>
            </a:r>
            <a:r>
              <a:rPr lang="en-US" dirty="0"/>
              <a:t>the </a:t>
            </a:r>
            <a:r>
              <a:rPr lang="en-US" dirty="0" smtClean="0"/>
              <a:t>request, which has to be sent to </a:t>
            </a:r>
            <a:r>
              <a:rPr lang="en-US" dirty="0"/>
              <a:t>European Commission and </a:t>
            </a:r>
            <a:r>
              <a:rPr lang="en-US" dirty="0" smtClean="0"/>
              <a:t>ACER during the next 3 months</a:t>
            </a: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endParaRPr lang="en-US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dirty="0" smtClean="0"/>
              <a:t>In March it´s foreseen the beginning of working meetings with TSO, DSO and suppliers to discuss the framework to implement balancing NC.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  <a:p>
            <a:pPr marL="450850" indent="-450850" algn="just">
              <a:buFont typeface="Arial" pitchFamily="34" charset="0"/>
              <a:buChar char="•"/>
            </a:pPr>
            <a:r>
              <a:rPr lang="en-US" b="1" dirty="0" smtClean="0"/>
              <a:t>The public consultations to approve the new framework regarding Balancing NC, are foreseen for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semester. </a:t>
            </a:r>
          </a:p>
          <a:p>
            <a:pPr marL="450850" indent="-450850" algn="just">
              <a:buFont typeface="Arial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539552" y="177281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V.1.Update of the process of PCIs list</a:t>
            </a:r>
            <a:endParaRPr lang="es-ES" sz="24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67544" y="126876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V.I. </a:t>
            </a:r>
            <a:r>
              <a:rPr lang="en-GB" sz="2400" dirty="0" smtClean="0">
                <a:ea typeface="Times New Roman" pitchFamily="18" charset="0"/>
              </a:rPr>
              <a:t>Update of the </a:t>
            </a:r>
            <a:r>
              <a:rPr lang="en-GB" sz="2400" dirty="0" smtClean="0"/>
              <a:t>process of PCIs list</a:t>
            </a:r>
            <a:endParaRPr lang="es-ES" sz="2400" dirty="0" smtClean="0"/>
          </a:p>
          <a:p>
            <a:pPr lvl="0"/>
            <a:endParaRPr lang="en-GB" sz="2400" dirty="0" smtClean="0"/>
          </a:p>
          <a:p>
            <a:pPr lvl="0"/>
            <a:endParaRPr lang="en-GB" sz="2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1798945"/>
            <a:ext cx="75608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Last EC meeting was held on 22 January. Main points discussed were: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JRC Methodology to assess candidates </a:t>
            </a:r>
          </a:p>
          <a:p>
            <a:pPr marL="712788" lvl="1" algn="just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Using statics and mathematics formula, JRC transforms the parameters resulting from the CBA application into four indicators of security of supply, competition, market integration and sustainability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Feedback from Ministries on the possible candidates approval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/>
              <a:t>Comments received from Stakeholders on the clusters proposed by ENTSOG</a:t>
            </a:r>
          </a:p>
          <a:p>
            <a:pPr marL="273050" indent="-273050" algn="just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/>
              <a:t>Next </a:t>
            </a:r>
            <a:r>
              <a:rPr lang="en-US" sz="1600" dirty="0" smtClean="0"/>
              <a:t>RG </a:t>
            </a:r>
            <a:r>
              <a:rPr lang="en-US" sz="1600" dirty="0" smtClean="0"/>
              <a:t>meeting will be held on 2 March. The Agenda includes the following issues: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TYNDP process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Updated JRC assessment methodology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Candidates presentation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ACER/NRAs opinion on cost allocation of enabler projects</a:t>
            </a:r>
          </a:p>
          <a:p>
            <a:pPr marL="723900" lvl="1" indent="-27305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Outstanding issues on specific projects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V. Infrastructures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-108520" y="177281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V.2. Candidate projects of common interests in the Region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420888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discussion)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VI. </a:t>
            </a:r>
            <a:r>
              <a:rPr lang="en-GB" sz="2400" dirty="0" smtClean="0"/>
              <a:t>Preliminary agenda of the SG meeting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</a:t>
            </a:r>
            <a:endParaRPr lang="en-GB" sz="2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692696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VI. </a:t>
            </a:r>
            <a:r>
              <a:rPr lang="en-GB" sz="2400" dirty="0" smtClean="0"/>
              <a:t>Preliminary agenda of the SG meeting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612"/>
          <a:stretch>
            <a:fillRect/>
          </a:stretch>
        </p:blipFill>
        <p:spPr bwMode="auto">
          <a:xfrm>
            <a:off x="1907704" y="1124744"/>
            <a:ext cx="593685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00701" cy="46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71600" y="764704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CONCLUSIONS</a:t>
            </a:r>
          </a:p>
          <a:p>
            <a:pPr lvl="0"/>
            <a:endParaRPr lang="en-GB" sz="2800" dirty="0" smtClean="0"/>
          </a:p>
          <a:p>
            <a:pPr lvl="0"/>
            <a:endParaRPr lang="en-GB" sz="28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83568" y="1857013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 common methodology, agreed by ENAGAS, TIGF and REN to calculate the capacity at both VIPs in the Region.</a:t>
            </a:r>
          </a:p>
          <a:p>
            <a:pPr marL="361950" lvl="0" indent="-361950" algn="just">
              <a:buFont typeface="Wingdings" pitchFamily="2" charset="2"/>
              <a:buChar char="ü"/>
            </a:pPr>
            <a:endParaRPr lang="en-GB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Publication of capacities to be sold in the annual auction on 3 March  (maximising bundled capacities) at both VIPs </a:t>
            </a:r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endParaRPr lang="en-GB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 harmonized OSBB methodology for the Region, agreed by ENAGAS, TIGF and REN </a:t>
            </a:r>
            <a:endParaRPr lang="es-ES" dirty="0" smtClean="0"/>
          </a:p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An update on the progress on Bal NC implementation in the three countries, by NRAs.</a:t>
            </a:r>
            <a:endParaRPr lang="es-ES" dirty="0" smtClean="0"/>
          </a:p>
          <a:p>
            <a:pPr marL="361950" indent="-361950" algn="just"/>
            <a:endParaRPr lang="es-ES" dirty="0" smtClean="0"/>
          </a:p>
          <a:p>
            <a:pPr marL="361950" lvl="0" indent="-361950" algn="just">
              <a:buFont typeface="Wingdings" pitchFamily="2" charset="2"/>
              <a:buChar char="ü"/>
            </a:pPr>
            <a:r>
              <a:rPr lang="en-GB" dirty="0" smtClean="0"/>
              <a:t>Sharing information on existing infrastructure projects and potential new schemes: hydraulic data to be exchanged by TSOs in order to simulate new interconnection capacities.</a:t>
            </a:r>
            <a:endParaRPr lang="es-ES" dirty="0" smtClean="0"/>
          </a:p>
          <a:p>
            <a:pPr algn="just"/>
            <a:r>
              <a:rPr lang="en-GB" dirty="0" smtClean="0"/>
              <a:t> 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1412776"/>
            <a:ext cx="4752528" cy="3693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KEY ACTIONS IN THE SOUTH REGION 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</a:t>
            </a:r>
            <a:r>
              <a:rPr lang="es-ES" sz="1600" b="1" u="sng" dirty="0" err="1" smtClean="0"/>
              <a:t>meetings</a:t>
            </a:r>
            <a:r>
              <a:rPr lang="es-ES" sz="1600" b="1" u="sng" dirty="0" smtClean="0"/>
              <a:t>:</a:t>
            </a:r>
          </a:p>
          <a:p>
            <a:pPr lvl="0"/>
            <a:endParaRPr lang="es-ES" sz="1600" b="1" u="sng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/>
              <a:t>SG </a:t>
            </a:r>
            <a:r>
              <a:rPr lang="es-ES" sz="1600" b="1" dirty="0" err="1" smtClean="0"/>
              <a:t>meeting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on</a:t>
            </a:r>
            <a:r>
              <a:rPr lang="es-ES" sz="1600" b="1" dirty="0" smtClean="0"/>
              <a:t> 16 </a:t>
            </a:r>
            <a:r>
              <a:rPr lang="es-ES" sz="1600" b="1" dirty="0" err="1" smtClean="0"/>
              <a:t>March</a:t>
            </a:r>
            <a:endParaRPr lang="es-ES" sz="1600" b="1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</a:rPr>
              <a:t>IG </a:t>
            </a:r>
            <a:r>
              <a:rPr lang="es-ES" sz="1600" b="1" dirty="0" err="1" smtClean="0">
                <a:solidFill>
                  <a:srgbClr val="FF0000"/>
                </a:solidFill>
              </a:rPr>
              <a:t>meeting</a:t>
            </a:r>
            <a:r>
              <a:rPr lang="es-ES" sz="1600" b="1" dirty="0" smtClean="0">
                <a:solidFill>
                  <a:srgbClr val="FF0000"/>
                </a:solidFill>
              </a:rPr>
              <a:t> in </a:t>
            </a:r>
            <a:r>
              <a:rPr lang="es-ES" sz="1600" b="1" dirty="0" err="1" smtClean="0">
                <a:solidFill>
                  <a:srgbClr val="FF0000"/>
                </a:solidFill>
              </a:rPr>
              <a:t>May</a:t>
            </a:r>
            <a:r>
              <a:rPr lang="es-ES" sz="16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endParaRPr lang="es-E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471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VII. AOB and next meetings 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725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II.1. </a:t>
            </a:r>
            <a:r>
              <a:rPr lang="en-GB" sz="2200" b="1" dirty="0" smtClean="0"/>
              <a:t>Results of the last monthly auctions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484784"/>
            <a:ext cx="7992888" cy="194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b="1" dirty="0" smtClean="0"/>
              <a:t>II.1. Summary of monthly auctions results via PRISMA</a:t>
            </a:r>
          </a:p>
          <a:p>
            <a:pPr marL="450850" indent="-450850" algn="just"/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Participation without incidents.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Clearing price was the reference price at every auction.</a:t>
            </a:r>
          </a:p>
          <a:p>
            <a:pPr lvl="0"/>
            <a:endParaRPr lang="en-US" b="1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83568" y="3284984"/>
          <a:ext cx="734481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342"/>
                <a:gridCol w="1156415"/>
                <a:gridCol w="912959"/>
                <a:gridCol w="1061344"/>
                <a:gridCol w="1129757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Allocated</a:t>
                      </a:r>
                      <a:r>
                        <a:rPr lang="en-US" b="1" baseline="0" noProof="0" dirty="0" smtClean="0">
                          <a:solidFill>
                            <a:schemeClr val="bg1"/>
                          </a:solidFill>
                        </a:rPr>
                        <a:t> capacity (%) of total offered bundled monthly capacity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VIP PIRINEOS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VIP IBERICO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FR-ES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ES-FR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ES-PT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tx1"/>
                          </a:solidFill>
                        </a:rPr>
                        <a:t>PT-ES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October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34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7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November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69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12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December 2014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87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January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February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18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12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March 2015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23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5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0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II.2. </a:t>
            </a:r>
            <a:r>
              <a:rPr lang="en-GB" sz="2200" b="1" dirty="0" smtClean="0"/>
              <a:t>TSOs proposal </a:t>
            </a:r>
            <a:r>
              <a:rPr lang="en-US" sz="2200" b="1" dirty="0" smtClean="0"/>
              <a:t>of common methodology to maximize technical capacity </a:t>
            </a: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340768"/>
            <a:ext cx="8712968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dirty="0" smtClean="0">
                <a:ea typeface="Times New Roman" pitchFamily="18" charset="0"/>
              </a:rPr>
              <a:t>II.2. </a:t>
            </a:r>
            <a:r>
              <a:rPr lang="en-GB" sz="2000" b="1" dirty="0" smtClean="0"/>
              <a:t>Capacity calculation and maximisation at interconnections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916832"/>
            <a:ext cx="7704856" cy="18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1600" dirty="0" smtClean="0"/>
              <a:t>Article 6.1 of Regulation (EU) nº 984/2013 (CAM NC) states that:</a:t>
            </a:r>
          </a:p>
          <a:p>
            <a:r>
              <a:rPr lang="en-GB" sz="1400" i="1" dirty="0" smtClean="0"/>
              <a:t>“(a) </a:t>
            </a:r>
            <a:r>
              <a:rPr lang="en-US" sz="1400" b="1" i="1" dirty="0" smtClean="0"/>
              <a:t>In order to </a:t>
            </a:r>
            <a:r>
              <a:rPr lang="en-US" sz="1400" b="1" i="1" dirty="0" err="1" smtClean="0"/>
              <a:t>maximise</a:t>
            </a:r>
            <a:r>
              <a:rPr lang="en-US" sz="1400" b="1" i="1" dirty="0" smtClean="0"/>
              <a:t> the offer of bundled capacity </a:t>
            </a:r>
            <a:r>
              <a:rPr lang="en-US" sz="1400" i="1" dirty="0" smtClean="0"/>
              <a:t>through the optimization of the technical capacity transmission system operators shall take the following measures </a:t>
            </a:r>
            <a:r>
              <a:rPr lang="en-US" sz="1400" b="1" i="1" dirty="0" smtClean="0"/>
              <a:t>at interconnection points</a:t>
            </a:r>
            <a:r>
              <a:rPr lang="en-US" sz="1400" i="1" dirty="0" smtClean="0"/>
              <a:t>, […] , </a:t>
            </a:r>
            <a:r>
              <a:rPr lang="en-US" sz="1400" b="1" i="1" dirty="0" smtClean="0"/>
              <a:t>the transmission system operators shall establish and apply a joint method</a:t>
            </a:r>
            <a:r>
              <a:rPr lang="en-US" sz="1400" i="1" dirty="0" smtClean="0"/>
              <a:t>, setting out the specific steps to be taken by the respective transmission system operators to achieve the required optimization.</a:t>
            </a:r>
            <a:endParaRPr lang="en-GB" sz="14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1187624" y="3933056"/>
            <a:ext cx="6552728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1600" b="1" dirty="0" smtClean="0">
              <a:solidFill>
                <a:srgbClr val="FF0000"/>
              </a:solidFill>
            </a:endParaRP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1600" b="1" dirty="0" smtClean="0"/>
              <a:t>NEXT STEPS: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600" dirty="0" smtClean="0"/>
              <a:t>Agreement on a </a:t>
            </a:r>
            <a:r>
              <a:rPr lang="en-GB" sz="1600" b="1" dirty="0" smtClean="0"/>
              <a:t>common methodology for calculation of capacity in the Region</a:t>
            </a:r>
            <a:r>
              <a:rPr lang="en-GB" sz="1600" dirty="0" smtClean="0"/>
              <a:t>.</a:t>
            </a:r>
          </a:p>
          <a:p>
            <a:pPr marL="628650" lvl="1" indent="-536575" algn="just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600" dirty="0" smtClean="0"/>
              <a:t>URGENT: capacity to be sold in the annual auction on 2 March – maximising the offer of bundled capacity at both VIPs in the Region: VIP PIRINEOS and VIP IBERICO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340768"/>
            <a:ext cx="8712968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000" b="1" dirty="0" smtClean="0">
                <a:ea typeface="Times New Roman" pitchFamily="18" charset="0"/>
              </a:rPr>
              <a:t>II.2. </a:t>
            </a:r>
            <a:r>
              <a:rPr lang="en-GB" sz="2000" b="1" dirty="0" smtClean="0"/>
              <a:t>Capacity calculation and maximisation at interconnections</a:t>
            </a:r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2564904"/>
          <a:ext cx="7992887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97"/>
                <a:gridCol w="1308712"/>
                <a:gridCol w="1410510"/>
                <a:gridCol w="1376897"/>
                <a:gridCol w="1401481"/>
                <a:gridCol w="1374790"/>
              </a:tblGrid>
              <a:tr h="585038"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VIP</a:t>
                      </a:r>
                      <a:r>
                        <a:rPr lang="es-ES" sz="1800" b="1" baseline="0" dirty="0" smtClean="0"/>
                        <a:t> PIRINEOS (</a:t>
                      </a:r>
                      <a:r>
                        <a:rPr lang="es-ES" sz="1800" b="1" baseline="0" dirty="0" err="1" smtClean="0"/>
                        <a:t>GWh</a:t>
                      </a:r>
                      <a:r>
                        <a:rPr lang="es-ES" sz="1800" b="1" baseline="0" dirty="0" smtClean="0"/>
                        <a:t>/d)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65576"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/>
                        <a:t>ES       FR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FR       ES</a:t>
                      </a:r>
                      <a:endParaRPr lang="es-E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  <a:tr h="353769"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/>
                        <a:t>Spanish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French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err="1" smtClean="0"/>
                        <a:t>Spanish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French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side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60140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IP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Biriatou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summer</a:t>
                      </a:r>
                      <a:r>
                        <a:rPr lang="es-ES" sz="1400" b="1" dirty="0" smtClean="0"/>
                        <a:t> </a:t>
                      </a:r>
                    </a:p>
                    <a:p>
                      <a:pPr algn="ctr"/>
                      <a:r>
                        <a:rPr lang="es-ES" sz="1400" b="1" dirty="0" smtClean="0"/>
                        <a:t>1 Apr-31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Oct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43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9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10</a:t>
                      </a:r>
                      <a:endParaRPr lang="es-ES" sz="1600" b="1" dirty="0"/>
                    </a:p>
                  </a:txBody>
                  <a:tcPr anchor="ctr"/>
                </a:tc>
              </a:tr>
              <a:tr h="601408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winter</a:t>
                      </a:r>
                      <a:r>
                        <a:rPr lang="es-ES" sz="1400" b="1" dirty="0" smtClean="0"/>
                        <a:t> </a:t>
                      </a:r>
                    </a:p>
                    <a:p>
                      <a:pPr algn="ctr"/>
                      <a:r>
                        <a:rPr lang="es-ES" sz="1400" b="1" dirty="0" smtClean="0"/>
                        <a:t>1 Nov-31</a:t>
                      </a:r>
                      <a:r>
                        <a:rPr lang="es-ES" sz="1400" b="1" baseline="0" dirty="0" smtClean="0"/>
                        <a:t> Mar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40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20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</a:t>
                      </a:r>
                      <a:endParaRPr lang="es-ES" sz="1600" b="1" dirty="0"/>
                    </a:p>
                  </a:txBody>
                  <a:tcPr anchor="ctr"/>
                </a:tc>
              </a:tr>
              <a:tr h="38914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IP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err="1" smtClean="0"/>
                        <a:t>Larrau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165</a:t>
                      </a:r>
                      <a:endParaRPr lang="es-E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4139952" y="335699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6876256" y="335699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1484784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II.3. </a:t>
            </a:r>
            <a:r>
              <a:rPr lang="en-GB" sz="2400" b="1" dirty="0" smtClean="0"/>
              <a:t>Status of TSO’s IT systems for adaptation to daily auctions by 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November 2015</a:t>
            </a: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II. </a:t>
            </a:r>
            <a:r>
              <a:rPr lang="en-GB" sz="2400" dirty="0" smtClean="0"/>
              <a:t>CAM NC</a:t>
            </a:r>
            <a:endParaRPr lang="es-E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2132856"/>
            <a:ext cx="8712968" cy="162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GB" sz="2200" b="1" dirty="0" smtClean="0"/>
          </a:p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264D74"/>
                </a:solidFill>
              </a:rPr>
              <a:t>III. </a:t>
            </a:r>
            <a:r>
              <a:rPr lang="en-GB" sz="2400" dirty="0" smtClean="0"/>
              <a:t>CMP: last development of OSBB proposal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12776"/>
            <a:ext cx="8064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400" b="1" dirty="0" smtClean="0">
                <a:ea typeface="Times New Roman" pitchFamily="18" charset="0"/>
              </a:rPr>
              <a:t>III.1. </a:t>
            </a:r>
            <a:r>
              <a:rPr lang="en-GB" sz="2400" b="1" dirty="0" smtClean="0"/>
              <a:t>Common methodology of OSBB for the Region </a:t>
            </a:r>
            <a:endParaRPr lang="en-GB" sz="22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ACER-2015-09114</_dlc_DocId>
    <_dlc_DocIdUrl xmlns="985daa2e-53d8-4475-82b8-9c7d25324e34">
      <Url>https://extranet.acer.europa.eu/Events/31st-South-IG/_layouts/DocIdRedir.aspx?ID=ACER-2015-09114</Url>
      <Description>ACER-2015-09114</Description>
    </_dlc_DocIdUrl>
    <ACER_Abstract xmlns="985daa2e-53d8-4475-82b8-9c7d25324e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179CFFEAA104582DCF35EAC24D0A9" ma:contentTypeVersion="30" ma:contentTypeDescription="Create a new document." ma:contentTypeScope="" ma:versionID="18085782885fbf0fc912811b3a35f08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9FAF6B-484D-463A-8240-F80ED8E2CEA3}"/>
</file>

<file path=customXml/itemProps2.xml><?xml version="1.0" encoding="utf-8"?>
<ds:datastoreItem xmlns:ds="http://schemas.openxmlformats.org/officeDocument/2006/customXml" ds:itemID="{50CC35FF-68A2-48DE-AB24-F64EA30E6A83}"/>
</file>

<file path=customXml/itemProps3.xml><?xml version="1.0" encoding="utf-8"?>
<ds:datastoreItem xmlns:ds="http://schemas.openxmlformats.org/officeDocument/2006/customXml" ds:itemID="{DFA5121F-9881-4A21-BE9B-9D581A78F88D}"/>
</file>

<file path=customXml/itemProps4.xml><?xml version="1.0" encoding="utf-8"?>
<ds:datastoreItem xmlns:ds="http://schemas.openxmlformats.org/officeDocument/2006/customXml" ds:itemID="{0DB4DEF0-BAA5-453F-8C33-5FA3DFD579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11008</TotalTime>
  <Words>1047</Words>
  <Application>Microsoft Office PowerPoint</Application>
  <PresentationFormat>Presentación en pantalla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abg</cp:lastModifiedBy>
  <cp:revision>1663</cp:revision>
  <cp:lastPrinted>2013-09-20T13:28:58Z</cp:lastPrinted>
  <dcterms:created xsi:type="dcterms:W3CDTF">2008-11-21T11:47:24Z</dcterms:created>
  <dcterms:modified xsi:type="dcterms:W3CDTF">2015-02-27T09:49:24Z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0x010100351179CFFEAA104582DCF35EAC24D0A9</vt:lpwstr>
  </property>
  <property fmtid="{D5CDD505-2E9C-101B-9397-08002B2CF9AE}" pid="3" name="_dlc_DocIdItemGuid">
    <vt:lpwstr>7bfb41f4-b874-45a1-9b1f-3052fa5da867</vt:lpwstr>
  </property>
</Properties>
</file>